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2" r:id="rId2"/>
    <p:sldId id="258" r:id="rId3"/>
    <p:sldId id="259" r:id="rId4"/>
    <p:sldId id="263" r:id="rId5"/>
    <p:sldId id="264" r:id="rId6"/>
    <p:sldId id="265" r:id="rId7"/>
    <p:sldId id="278" r:id="rId8"/>
    <p:sldId id="277" r:id="rId9"/>
    <p:sldId id="266" r:id="rId10"/>
    <p:sldId id="279" r:id="rId11"/>
    <p:sldId id="280" r:id="rId12"/>
    <p:sldId id="281" r:id="rId13"/>
    <p:sldId id="267" r:id="rId14"/>
    <p:sldId id="272" r:id="rId15"/>
    <p:sldId id="282" r:id="rId16"/>
    <p:sldId id="276" r:id="rId17"/>
    <p:sldId id="268" r:id="rId18"/>
    <p:sldId id="269" r:id="rId19"/>
    <p:sldId id="274" r:id="rId20"/>
    <p:sldId id="2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1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D6986-EC35-4103-AFB2-C29CF3CE84EF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2C363-5926-48DF-B01E-381F9AADEB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7221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F08C-F297-446F-95B6-575B69F877B8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6125-B9FE-431A-8141-6FE4CCACC1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038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F08C-F297-446F-95B6-575B69F877B8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6125-B9FE-431A-8141-6FE4CCACC1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301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F08C-F297-446F-95B6-575B69F877B8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6125-B9FE-431A-8141-6FE4CCACC1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230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F08C-F297-446F-95B6-575B69F877B8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6125-B9FE-431A-8141-6FE4CCACC1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981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F08C-F297-446F-95B6-575B69F877B8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6125-B9FE-431A-8141-6FE4CCACC1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94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F08C-F297-446F-95B6-575B69F877B8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6125-B9FE-431A-8141-6FE4CCACC1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870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F08C-F297-446F-95B6-575B69F877B8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6125-B9FE-431A-8141-6FE4CCACC1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009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F08C-F297-446F-95B6-575B69F877B8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6125-B9FE-431A-8141-6FE4CCACC1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484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F08C-F297-446F-95B6-575B69F877B8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6125-B9FE-431A-8141-6FE4CCACC1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378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F08C-F297-446F-95B6-575B69F877B8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6125-B9FE-431A-8141-6FE4CCACC1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859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F08C-F297-446F-95B6-575B69F877B8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6125-B9FE-431A-8141-6FE4CCACC1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077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CF08C-F297-446F-95B6-575B69F877B8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D6125-B9FE-431A-8141-6FE4CCACC1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607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zcro.com.au/" TargetMode="External"/><Relationship Id="rId2" Type="http://schemas.openxmlformats.org/officeDocument/2006/relationships/hyperlink" Target="http://www.qldtravel.com.au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ci-group.com/australia.asp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cumulate.com.au/" TargetMode="External"/><Relationship Id="rId2" Type="http://schemas.openxmlformats.org/officeDocument/2006/relationships/hyperlink" Target="http://www.siteglobal.com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Tourism Marketing for small businesses</a:t>
            </a:r>
            <a:endParaRPr lang="en-AU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493033"/>
            <a:ext cx="6244087" cy="3683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 smtClean="0"/>
              <a:t>Chapter 13</a:t>
            </a:r>
          </a:p>
          <a:p>
            <a:pPr marL="0" indent="0">
              <a:buNone/>
            </a:pPr>
            <a:endParaRPr lang="en-AU" sz="3600" dirty="0"/>
          </a:p>
          <a:p>
            <a:pPr marL="0" indent="0">
              <a:buNone/>
            </a:pPr>
            <a:r>
              <a:rPr lang="en-AU" sz="3600" smtClean="0"/>
              <a:t>Tourism Distribution</a:t>
            </a:r>
            <a:endParaRPr lang="en-AU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363" y="1718140"/>
            <a:ext cx="4120637" cy="513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10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Concierge services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Many hotels provide a concierge service to assist guests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Brochure rack opportunities</a:t>
            </a:r>
          </a:p>
          <a:p>
            <a:pPr lvl="1"/>
            <a:r>
              <a:rPr lang="en-AU" dirty="0" smtClean="0"/>
              <a:t>Spotter’s fee opportunities</a:t>
            </a:r>
          </a:p>
          <a:p>
            <a:pPr lvl="1"/>
            <a:endParaRPr lang="en-AU" dirty="0"/>
          </a:p>
          <a:p>
            <a:r>
              <a:rPr lang="en-AU" dirty="0" smtClean="0"/>
              <a:t>Cruise ships travel desks</a:t>
            </a:r>
          </a:p>
          <a:p>
            <a:pPr lvl="1"/>
            <a:r>
              <a:rPr lang="en-AU" dirty="0" smtClean="0"/>
              <a:t>Only information carried is shore excursions with </a:t>
            </a:r>
            <a:r>
              <a:rPr lang="en-AU" i="1" dirty="0" smtClean="0"/>
              <a:t>preferred suppliers</a:t>
            </a:r>
            <a:endParaRPr lang="en-AU" i="1" dirty="0"/>
          </a:p>
        </p:txBody>
      </p:sp>
    </p:spTree>
    <p:extLst>
      <p:ext uri="{BB962C8B-B14F-4D97-AF65-F5344CB8AC3E}">
        <p14:creationId xmlns:p14="http://schemas.microsoft.com/office/powerpoint/2010/main" val="744015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DMOs as information brokers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Most DMOs don’t sell wholesale packages or retail products</a:t>
            </a:r>
          </a:p>
          <a:p>
            <a:r>
              <a:rPr lang="en-AU" dirty="0" smtClean="0"/>
              <a:t> With the exception of Convention </a:t>
            </a:r>
            <a:r>
              <a:rPr lang="en-AU" dirty="0"/>
              <a:t>&amp; Visitors Bureaus (CVB)</a:t>
            </a:r>
          </a:p>
          <a:p>
            <a:endParaRPr lang="en-AU" dirty="0"/>
          </a:p>
          <a:p>
            <a:r>
              <a:rPr lang="en-AU" dirty="0" smtClean="0"/>
              <a:t>The </a:t>
            </a:r>
            <a:r>
              <a:rPr lang="en-AU" dirty="0"/>
              <a:t>DMO provides information to intermediaries on local tourism services, and updates the local industry on intermediaries </a:t>
            </a:r>
            <a:r>
              <a:rPr lang="en-AU" dirty="0" smtClean="0"/>
              <a:t>needs</a:t>
            </a:r>
          </a:p>
          <a:p>
            <a:endParaRPr lang="en-AU" dirty="0" smtClean="0"/>
          </a:p>
          <a:p>
            <a:r>
              <a:rPr lang="en-AU" dirty="0" smtClean="0"/>
              <a:t>As </a:t>
            </a:r>
            <a:r>
              <a:rPr lang="en-AU" dirty="0"/>
              <a:t>well as opportunities to feature tourism services on the DMO website, many coordinate a digital database of local tourism information, enabling businesses to list their services. 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636488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Retail travel agents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4956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Traditionally the </a:t>
            </a:r>
            <a:r>
              <a:rPr lang="en-AU" dirty="0"/>
              <a:t>most visible element in tourism </a:t>
            </a:r>
            <a:r>
              <a:rPr lang="en-AU" dirty="0" smtClean="0"/>
              <a:t>distribution</a:t>
            </a:r>
          </a:p>
          <a:p>
            <a:r>
              <a:rPr lang="en-AU" dirty="0" smtClean="0"/>
              <a:t>In </a:t>
            </a:r>
            <a:r>
              <a:rPr lang="en-AU" dirty="0"/>
              <a:t>the digital age there is </a:t>
            </a:r>
            <a:r>
              <a:rPr lang="en-AU" dirty="0" smtClean="0"/>
              <a:t>much </a:t>
            </a:r>
            <a:r>
              <a:rPr lang="en-AU" dirty="0"/>
              <a:t>discussion about the potential demise of travel agents through </a:t>
            </a:r>
            <a:r>
              <a:rPr lang="en-AU" dirty="0" smtClean="0"/>
              <a:t>disintermediation</a:t>
            </a:r>
          </a:p>
          <a:p>
            <a:r>
              <a:rPr lang="en-AU" dirty="0" smtClean="0"/>
              <a:t>However</a:t>
            </a:r>
            <a:r>
              <a:rPr lang="en-AU" dirty="0"/>
              <a:t>, while online sources are accounting for increasing volumes of some tourism sales, the traditional retail agent does still has a role to play in major travel purchase </a:t>
            </a:r>
            <a:r>
              <a:rPr lang="en-AU" dirty="0" smtClean="0"/>
              <a:t>decisions</a:t>
            </a:r>
          </a:p>
          <a:p>
            <a:pPr lvl="1"/>
            <a:r>
              <a:rPr lang="en-AU" b="1" dirty="0" smtClean="0"/>
              <a:t>where </a:t>
            </a:r>
            <a:r>
              <a:rPr lang="en-AU" b="1" dirty="0"/>
              <a:t>trust is a major factor in overcoming the risks inherent with intangible </a:t>
            </a:r>
            <a:r>
              <a:rPr lang="en-AU" b="1" dirty="0" smtClean="0"/>
              <a:t>services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While </a:t>
            </a:r>
            <a:r>
              <a:rPr lang="en-AU" dirty="0"/>
              <a:t>official statistics in different countries show a decline in the number of registered travel agencies, the figures often don’t take into account the increasing number of independent home-based travel agents.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7302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AU" altLang="en-US" b="1" dirty="0" smtClean="0"/>
              <a:t>General Sales agents (GSA)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AU" altLang="en-US" dirty="0" smtClean="0">
                <a:cs typeface="Arial" panose="020B0604020202020204" pitchFamily="34" charset="0"/>
              </a:rPr>
              <a:t>Either based domestically or overseas</a:t>
            </a:r>
          </a:p>
          <a:p>
            <a:pPr eaLnBrk="1" hangingPunct="1"/>
            <a:r>
              <a:rPr lang="en-AU" altLang="en-US" dirty="0" smtClean="0">
                <a:cs typeface="Arial" panose="020B0604020202020204" pitchFamily="34" charset="0"/>
              </a:rPr>
              <a:t>Represents a group of independent service suppliers</a:t>
            </a:r>
          </a:p>
          <a:p>
            <a:pPr eaLnBrk="1" hangingPunct="1"/>
            <a:r>
              <a:rPr lang="en-AU" altLang="en-US" dirty="0" smtClean="0">
                <a:cs typeface="Arial" panose="020B0604020202020204" pitchFamily="34" charset="0"/>
              </a:rPr>
              <a:t>Sometimes provide a booking service for travel agents</a:t>
            </a:r>
          </a:p>
          <a:p>
            <a:pPr eaLnBrk="1" hangingPunct="1"/>
            <a:r>
              <a:rPr lang="en-AU" altLang="en-US" dirty="0" smtClean="0">
                <a:cs typeface="Arial" panose="020B0604020202020204" pitchFamily="34" charset="0"/>
              </a:rPr>
              <a:t>Sales calls to domestic/international agents and wholesalers</a:t>
            </a:r>
          </a:p>
          <a:p>
            <a:pPr eaLnBrk="1" hangingPunct="1"/>
            <a:r>
              <a:rPr lang="en-AU" altLang="en-US" dirty="0" smtClean="0">
                <a:cs typeface="Arial" panose="020B0604020202020204" pitchFamily="34" charset="0"/>
              </a:rPr>
              <a:t>Representation at travel trade events</a:t>
            </a:r>
          </a:p>
          <a:p>
            <a:pPr eaLnBrk="1" hangingPunct="1"/>
            <a:r>
              <a:rPr lang="en-AU" altLang="en-US" dirty="0" smtClean="0">
                <a:cs typeface="Arial" panose="020B0604020202020204" pitchFamily="34" charset="0"/>
              </a:rPr>
              <a:t>Organisation of familiarisation visits</a:t>
            </a:r>
          </a:p>
          <a:p>
            <a:pPr eaLnBrk="1" hangingPunct="1"/>
            <a:r>
              <a:rPr lang="en-AU" altLang="en-US" dirty="0" smtClean="0">
                <a:cs typeface="Arial" panose="020B0604020202020204" pitchFamily="34" charset="0"/>
              </a:rPr>
              <a:t>Providing market updates to clients</a:t>
            </a:r>
          </a:p>
        </p:txBody>
      </p:sp>
    </p:spTree>
    <p:extLst>
      <p:ext uri="{BB962C8B-B14F-4D97-AF65-F5344CB8AC3E}">
        <p14:creationId xmlns:p14="http://schemas.microsoft.com/office/powerpoint/2010/main" val="197211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Tour wholesalers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AU" altLang="en-US" dirty="0" smtClean="0">
                <a:cs typeface="Arial" panose="020B0604020202020204" pitchFamily="34" charset="0"/>
              </a:rPr>
              <a:t>Outbound tour wholesalers based overseas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dirty="0" smtClean="0">
                <a:cs typeface="Arial" panose="020B0604020202020204" pitchFamily="34" charset="0"/>
              </a:rPr>
              <a:t>Promoting their range of products to a network of travel agents</a:t>
            </a:r>
          </a:p>
          <a:p>
            <a:pPr lvl="1" eaLnBrk="1" hangingPunct="1">
              <a:lnSpc>
                <a:spcPct val="90000"/>
              </a:lnSpc>
            </a:pPr>
            <a:endParaRPr lang="en-AU" altLang="en-US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AU" altLang="en-US" dirty="0" smtClean="0">
                <a:cs typeface="Arial" panose="020B0604020202020204" pitchFamily="34" charset="0"/>
              </a:rPr>
              <a:t>Traditional link between domestic Inbound Tour Operators and overseas travel agents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dirty="0" smtClean="0">
                <a:cs typeface="Arial" panose="020B0604020202020204" pitchFamily="34" charset="0"/>
              </a:rPr>
              <a:t>Some own their own retail travel agency chain</a:t>
            </a:r>
          </a:p>
          <a:p>
            <a:r>
              <a:rPr lang="en-AU" altLang="en-US" dirty="0" smtClean="0">
                <a:cs typeface="Arial" panose="020B0604020202020204" pitchFamily="34" charset="0"/>
              </a:rPr>
              <a:t>Some deal with trade and public</a:t>
            </a:r>
          </a:p>
          <a:p>
            <a:pPr lvl="2" eaLnBrk="1" hangingPunct="1">
              <a:lnSpc>
                <a:spcPct val="90000"/>
              </a:lnSpc>
            </a:pPr>
            <a:r>
              <a:rPr lang="en-AU" altLang="en-US" dirty="0" err="1" smtClean="0">
                <a:cs typeface="Arial" panose="020B0604020202020204" pitchFamily="34" charset="0"/>
              </a:rPr>
              <a:t>Eg</a:t>
            </a:r>
            <a:r>
              <a:rPr lang="en-AU" altLang="en-US" dirty="0" smtClean="0">
                <a:cs typeface="Arial" panose="020B0604020202020204" pitchFamily="34" charset="0"/>
              </a:rPr>
              <a:t> </a:t>
            </a:r>
            <a:r>
              <a:rPr lang="en-AU" altLang="en-US" dirty="0" smtClean="0">
                <a:hlinkClick r:id="rId2"/>
              </a:rPr>
              <a:t>http://www.qldtravel.com.au/</a:t>
            </a:r>
            <a:r>
              <a:rPr lang="en-AU" altLang="en-US" dirty="0" smtClean="0"/>
              <a:t> </a:t>
            </a:r>
            <a:endParaRPr lang="en-AU" altLang="en-US" dirty="0" smtClean="0">
              <a:cs typeface="Arial" panose="020B0604020202020204" pitchFamily="34" charset="0"/>
            </a:endParaRPr>
          </a:p>
          <a:p>
            <a:r>
              <a:rPr lang="en-AU" altLang="en-US" dirty="0" smtClean="0">
                <a:cs typeface="Arial" panose="020B0604020202020204" pitchFamily="34" charset="0"/>
              </a:rPr>
              <a:t>Most deal only with trade</a:t>
            </a:r>
          </a:p>
          <a:p>
            <a:pPr lvl="2" eaLnBrk="1" hangingPunct="1">
              <a:lnSpc>
                <a:spcPct val="90000"/>
              </a:lnSpc>
            </a:pPr>
            <a:r>
              <a:rPr lang="en-AU" altLang="en-US" dirty="0" err="1" smtClean="0">
                <a:cs typeface="Arial" panose="020B0604020202020204" pitchFamily="34" charset="0"/>
              </a:rPr>
              <a:t>Eg</a:t>
            </a:r>
            <a:r>
              <a:rPr lang="en-AU" altLang="en-US" dirty="0" smtClean="0">
                <a:cs typeface="Arial" panose="020B0604020202020204" pitchFamily="34" charset="0"/>
              </a:rPr>
              <a:t> </a:t>
            </a:r>
            <a:r>
              <a:rPr lang="en-AU" altLang="en-US" dirty="0" smtClean="0">
                <a:cs typeface="Arial" panose="020B0604020202020204" pitchFamily="34" charset="0"/>
                <a:hlinkClick r:id="rId3"/>
              </a:rPr>
              <a:t>www.anzcro.com.au</a:t>
            </a:r>
            <a:r>
              <a:rPr lang="en-AU" altLang="en-US" dirty="0" smtClean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9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Inbound tour operators (ITO)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4956"/>
          </a:xfrm>
        </p:spPr>
        <p:txBody>
          <a:bodyPr/>
          <a:lstStyle/>
          <a:p>
            <a:r>
              <a:rPr lang="en-AU" altLang="en-US" dirty="0" smtClean="0"/>
              <a:t>Specialists </a:t>
            </a:r>
            <a:r>
              <a:rPr lang="en-AU" altLang="en-US" dirty="0"/>
              <a:t>in </a:t>
            </a:r>
            <a:r>
              <a:rPr lang="en-AU" altLang="en-US" dirty="0" smtClean="0"/>
              <a:t>international inbound tourism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Promote </a:t>
            </a:r>
            <a:r>
              <a:rPr lang="en-AU" altLang="en-US" dirty="0"/>
              <a:t>and sell travel packages to offshore buyers such as wholesalers, </a:t>
            </a:r>
            <a:r>
              <a:rPr lang="en-AU" altLang="en-US" dirty="0" smtClean="0"/>
              <a:t>travel agents, </a:t>
            </a:r>
            <a:r>
              <a:rPr lang="en-AU" altLang="en-US" dirty="0"/>
              <a:t>meeting planners and event managers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Key </a:t>
            </a:r>
            <a:r>
              <a:rPr lang="en-AU" altLang="en-US" dirty="0"/>
              <a:t>element in </a:t>
            </a:r>
            <a:r>
              <a:rPr lang="en-AU" altLang="en-US" dirty="0" smtClean="0"/>
              <a:t>international </a:t>
            </a:r>
            <a:r>
              <a:rPr lang="en-AU" altLang="en-US" dirty="0"/>
              <a:t>distribution network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Key </a:t>
            </a:r>
            <a:r>
              <a:rPr lang="en-AU" altLang="en-US" dirty="0"/>
              <a:t>to tourism </a:t>
            </a:r>
            <a:r>
              <a:rPr lang="en-AU" altLang="en-US" dirty="0" smtClean="0"/>
              <a:t>success for many businesses</a:t>
            </a:r>
          </a:p>
          <a:p>
            <a:pPr lvl="1"/>
            <a:r>
              <a:rPr lang="en-AU" altLang="en-US" dirty="0" err="1" smtClean="0"/>
              <a:t>Eg</a:t>
            </a:r>
            <a:r>
              <a:rPr lang="en-AU" altLang="en-US" dirty="0" smtClean="0"/>
              <a:t> Case 13.1 – It’s just a sheep show isn’t’ it?</a:t>
            </a:r>
            <a:endParaRPr lang="en-AU" alt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0413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 idx="4294967295"/>
          </p:nvPr>
        </p:nvSpPr>
        <p:spPr>
          <a:xfrm>
            <a:off x="1026543" y="274638"/>
            <a:ext cx="9184257" cy="1143000"/>
          </a:xfrm>
        </p:spPr>
        <p:txBody>
          <a:bodyPr/>
          <a:lstStyle/>
          <a:p>
            <a:pPr eaLnBrk="1" hangingPunct="1"/>
            <a:r>
              <a:rPr lang="en-AU" altLang="en-US" b="1" dirty="0" smtClean="0"/>
              <a:t>Advantages in working with ITOs</a:t>
            </a:r>
          </a:p>
        </p:txBody>
      </p:sp>
      <p:sp>
        <p:nvSpPr>
          <p:cNvPr id="73731" name="Text Placeholder 3"/>
          <p:cNvSpPr>
            <a:spLocks noGrp="1"/>
          </p:cNvSpPr>
          <p:nvPr>
            <p:ph type="body" idx="4294967295"/>
          </p:nvPr>
        </p:nvSpPr>
        <p:spPr>
          <a:xfrm>
            <a:off x="1026543" y="1543351"/>
            <a:ext cx="4040188" cy="639762"/>
          </a:xfrm>
        </p:spPr>
        <p:txBody>
          <a:bodyPr anchor="b"/>
          <a:lstStyle/>
          <a:p>
            <a:pPr marL="0" indent="0">
              <a:buNone/>
            </a:pPr>
            <a:r>
              <a:rPr lang="en-AU" altLang="en-US" sz="2400" b="1" dirty="0"/>
              <a:t>For </a:t>
            </a:r>
            <a:r>
              <a:rPr lang="en-AU" altLang="en-US" sz="2400" b="1" dirty="0" smtClean="0"/>
              <a:t>local </a:t>
            </a:r>
            <a:r>
              <a:rPr lang="en-AU" altLang="en-US" sz="2400" b="1" dirty="0"/>
              <a:t>suppliers</a:t>
            </a:r>
          </a:p>
        </p:txBody>
      </p:sp>
      <p:sp>
        <p:nvSpPr>
          <p:cNvPr id="73732" name="Content Placeholder 4"/>
          <p:cNvSpPr>
            <a:spLocks noGrp="1"/>
          </p:cNvSpPr>
          <p:nvPr>
            <p:ph sz="half" idx="4294967295"/>
          </p:nvPr>
        </p:nvSpPr>
        <p:spPr>
          <a:xfrm>
            <a:off x="1164566" y="2174875"/>
            <a:ext cx="4856822" cy="3951288"/>
          </a:xfrm>
        </p:spPr>
        <p:txBody>
          <a:bodyPr/>
          <a:lstStyle/>
          <a:p>
            <a:pPr eaLnBrk="1" hangingPunct="1"/>
            <a:r>
              <a:rPr lang="en-AU" altLang="en-US" sz="2400" dirty="0"/>
              <a:t>Market knowledge</a:t>
            </a:r>
          </a:p>
          <a:p>
            <a:pPr eaLnBrk="1" hangingPunct="1"/>
            <a:r>
              <a:rPr lang="en-AU" altLang="en-US" sz="2400" dirty="0"/>
              <a:t>Market access</a:t>
            </a:r>
          </a:p>
          <a:p>
            <a:pPr eaLnBrk="1" hangingPunct="1"/>
            <a:r>
              <a:rPr lang="en-AU" altLang="en-US" sz="2400" dirty="0"/>
              <a:t>Forward bookings an regular contract business</a:t>
            </a:r>
          </a:p>
          <a:p>
            <a:pPr eaLnBrk="1" hangingPunct="1"/>
            <a:r>
              <a:rPr lang="en-AU" altLang="en-US" sz="2400" dirty="0"/>
              <a:t>Payment in </a:t>
            </a:r>
            <a:r>
              <a:rPr lang="en-AU" altLang="en-US" sz="2400" dirty="0" smtClean="0"/>
              <a:t>local currency</a:t>
            </a:r>
            <a:endParaRPr lang="en-AU" altLang="en-US" sz="2400" dirty="0"/>
          </a:p>
        </p:txBody>
      </p:sp>
      <p:sp>
        <p:nvSpPr>
          <p:cNvPr id="73733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5880100" y="1535113"/>
            <a:ext cx="4787900" cy="639762"/>
          </a:xfrm>
        </p:spPr>
        <p:txBody>
          <a:bodyPr anchor="b"/>
          <a:lstStyle/>
          <a:p>
            <a:pPr marL="0" indent="0">
              <a:buNone/>
            </a:pPr>
            <a:r>
              <a:rPr lang="en-AU" altLang="en-US" sz="2400" b="1" dirty="0"/>
              <a:t>For </a:t>
            </a:r>
            <a:r>
              <a:rPr lang="en-AU" altLang="en-US" sz="2400" b="1" dirty="0" smtClean="0"/>
              <a:t>overseas </a:t>
            </a:r>
            <a:r>
              <a:rPr lang="en-AU" altLang="en-US" sz="2400" b="1" dirty="0"/>
              <a:t>wholesalers</a:t>
            </a:r>
          </a:p>
        </p:txBody>
      </p:sp>
      <p:sp>
        <p:nvSpPr>
          <p:cNvPr id="73734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6169026" y="2174875"/>
            <a:ext cx="4924544" cy="3951288"/>
          </a:xfrm>
        </p:spPr>
        <p:txBody>
          <a:bodyPr/>
          <a:lstStyle/>
          <a:p>
            <a:pPr eaLnBrk="1" hangingPunct="1"/>
            <a:r>
              <a:rPr lang="en-AU" altLang="en-US" sz="2400" dirty="0"/>
              <a:t>Local knowledge</a:t>
            </a:r>
          </a:p>
          <a:p>
            <a:pPr eaLnBrk="1" hangingPunct="1"/>
            <a:r>
              <a:rPr lang="en-AU" altLang="en-US" sz="2400" dirty="0"/>
              <a:t>Access to a wide range of quality products</a:t>
            </a:r>
          </a:p>
          <a:p>
            <a:pPr eaLnBrk="1" hangingPunct="1"/>
            <a:r>
              <a:rPr lang="en-AU" altLang="en-US" sz="2400" dirty="0"/>
              <a:t>Better $$$ rates</a:t>
            </a:r>
          </a:p>
          <a:p>
            <a:pPr eaLnBrk="1" hangingPunct="1"/>
            <a:r>
              <a:rPr lang="en-AU" altLang="en-US" sz="2400" dirty="0"/>
              <a:t>Reduces time/effort in dealing with multiple suppliers</a:t>
            </a:r>
          </a:p>
          <a:p>
            <a:pPr eaLnBrk="1" hangingPunct="1"/>
            <a:r>
              <a:rPr lang="en-AU" altLang="en-US" sz="2400" dirty="0"/>
              <a:t>Local contact for tour problems</a:t>
            </a:r>
          </a:p>
        </p:txBody>
      </p:sp>
    </p:spTree>
    <p:extLst>
      <p:ext uri="{BB962C8B-B14F-4D97-AF65-F5344CB8AC3E}">
        <p14:creationId xmlns:p14="http://schemas.microsoft.com/office/powerpoint/2010/main" val="211224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marL="342900" indent="-342900"/>
            <a:r>
              <a:rPr lang="en-AU" altLang="en-US" b="1" dirty="0" smtClean="0">
                <a:cs typeface="Arial" panose="020B0604020202020204" pitchFamily="34" charset="0"/>
              </a:rPr>
              <a:t>Professional Conference organisers (PCO)</a:t>
            </a:r>
            <a:endParaRPr lang="en-AU" altLang="en-US" b="1" dirty="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97810"/>
            <a:ext cx="9372600" cy="469983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AU" altLang="en-US" sz="2400" dirty="0"/>
              <a:t>All conferences need to be organised!</a:t>
            </a:r>
          </a:p>
          <a:p>
            <a:pPr lvl="1">
              <a:lnSpc>
                <a:spcPct val="90000"/>
              </a:lnSpc>
            </a:pPr>
            <a:r>
              <a:rPr lang="en-AU" altLang="en-US" sz="2000" dirty="0" err="1" smtClean="0"/>
              <a:t>Eg</a:t>
            </a:r>
            <a:r>
              <a:rPr lang="en-AU" altLang="en-US" sz="2000" dirty="0" smtClean="0"/>
              <a:t> </a:t>
            </a:r>
            <a:r>
              <a:rPr lang="en-AU" altLang="en-US" sz="2000" dirty="0"/>
              <a:t>Industry associations</a:t>
            </a:r>
          </a:p>
          <a:p>
            <a:pPr lvl="1">
              <a:lnSpc>
                <a:spcPct val="90000"/>
              </a:lnSpc>
            </a:pPr>
            <a:r>
              <a:rPr lang="en-AU" altLang="en-US" sz="2000" dirty="0" err="1"/>
              <a:t>Eg</a:t>
            </a:r>
            <a:r>
              <a:rPr lang="en-AU" altLang="en-US" sz="2000" dirty="0"/>
              <a:t> Franchise networks</a:t>
            </a:r>
          </a:p>
          <a:p>
            <a:pPr lvl="1">
              <a:lnSpc>
                <a:spcPct val="90000"/>
              </a:lnSpc>
            </a:pPr>
            <a:r>
              <a:rPr lang="en-AU" altLang="en-US" sz="2000" dirty="0" err="1"/>
              <a:t>Eg</a:t>
            </a:r>
            <a:r>
              <a:rPr lang="en-AU" altLang="en-US" sz="2000" dirty="0"/>
              <a:t> Academic conferences</a:t>
            </a:r>
          </a:p>
          <a:p>
            <a:pPr>
              <a:lnSpc>
                <a:spcPct val="90000"/>
              </a:lnSpc>
            </a:pPr>
            <a:r>
              <a:rPr lang="en-AU" altLang="en-US" sz="2400" dirty="0"/>
              <a:t>PCOs contracted by organisations and associations to take care of arrangements</a:t>
            </a:r>
          </a:p>
          <a:p>
            <a:pPr>
              <a:lnSpc>
                <a:spcPct val="90000"/>
              </a:lnSpc>
            </a:pPr>
            <a:r>
              <a:rPr lang="en-AU" altLang="en-US" sz="2400" dirty="0" err="1"/>
              <a:t>Eg</a:t>
            </a:r>
            <a:r>
              <a:rPr lang="en-AU" altLang="en-US" sz="2400" dirty="0"/>
              <a:t> </a:t>
            </a:r>
            <a:r>
              <a:rPr lang="en-AU" altLang="en-US" sz="2400" dirty="0">
                <a:hlinkClick r:id="rId2"/>
              </a:rPr>
              <a:t>http://www.mci-group.com/australia.aspx</a:t>
            </a:r>
            <a:r>
              <a:rPr lang="en-AU" alt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AU" altLang="en-US" sz="2000" dirty="0"/>
              <a:t>Registration process</a:t>
            </a:r>
          </a:p>
          <a:p>
            <a:pPr lvl="1">
              <a:lnSpc>
                <a:spcPct val="90000"/>
              </a:lnSpc>
            </a:pPr>
            <a:r>
              <a:rPr lang="en-AU" altLang="en-US" sz="2000" dirty="0"/>
              <a:t>Venue hire</a:t>
            </a:r>
          </a:p>
          <a:p>
            <a:pPr lvl="1">
              <a:lnSpc>
                <a:spcPct val="90000"/>
              </a:lnSpc>
            </a:pPr>
            <a:r>
              <a:rPr lang="en-AU" altLang="en-US" sz="2000" dirty="0"/>
              <a:t>Special equipment</a:t>
            </a:r>
          </a:p>
          <a:p>
            <a:pPr lvl="1">
              <a:lnSpc>
                <a:spcPct val="90000"/>
              </a:lnSpc>
            </a:pPr>
            <a:r>
              <a:rPr lang="en-AU" altLang="en-US" sz="2000" dirty="0"/>
              <a:t>Functions</a:t>
            </a:r>
          </a:p>
          <a:p>
            <a:pPr lvl="1">
              <a:lnSpc>
                <a:spcPct val="90000"/>
              </a:lnSpc>
            </a:pPr>
            <a:r>
              <a:rPr lang="en-AU" altLang="en-US" sz="2000" dirty="0"/>
              <a:t>Key note speakers</a:t>
            </a:r>
          </a:p>
          <a:p>
            <a:pPr lvl="1">
              <a:lnSpc>
                <a:spcPct val="90000"/>
              </a:lnSpc>
            </a:pPr>
            <a:r>
              <a:rPr lang="en-AU" altLang="en-US" sz="2000" dirty="0"/>
              <a:t>Pre and post conference tours</a:t>
            </a:r>
          </a:p>
          <a:p>
            <a:pPr>
              <a:lnSpc>
                <a:spcPct val="90000"/>
              </a:lnSpc>
            </a:pPr>
            <a:r>
              <a:rPr lang="en-AU" altLang="en-US" sz="2400" dirty="0"/>
              <a:t>Lucrative commissions</a:t>
            </a:r>
          </a:p>
        </p:txBody>
      </p:sp>
    </p:spTree>
    <p:extLst>
      <p:ext uri="{BB962C8B-B14F-4D97-AF65-F5344CB8AC3E}">
        <p14:creationId xmlns:p14="http://schemas.microsoft.com/office/powerpoint/2010/main" val="389700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AU" altLang="en-US" b="1" dirty="0" smtClean="0"/>
              <a:t>Incentive travel planners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4294967295"/>
          </p:nvPr>
        </p:nvSpPr>
        <p:spPr>
          <a:xfrm>
            <a:off x="948906" y="1600201"/>
            <a:ext cx="9719094" cy="4530725"/>
          </a:xfrm>
        </p:spPr>
        <p:txBody>
          <a:bodyPr>
            <a:normAutofit/>
          </a:bodyPr>
          <a:lstStyle/>
          <a:p>
            <a:r>
              <a:rPr lang="en-AU" altLang="en-US" dirty="0" smtClean="0"/>
              <a:t>Society of Incentive Travel Executives (SITE)</a:t>
            </a:r>
          </a:p>
          <a:p>
            <a:pPr lvl="1"/>
            <a:r>
              <a:rPr lang="en-AU" altLang="en-US" dirty="0" smtClean="0">
                <a:hlinkClick r:id="rId2"/>
              </a:rPr>
              <a:t>http://www.siteglobal.com/</a:t>
            </a:r>
            <a:r>
              <a:rPr lang="en-AU" altLang="en-US" dirty="0" smtClean="0"/>
              <a:t> </a:t>
            </a:r>
          </a:p>
          <a:p>
            <a:pPr eaLnBrk="1" hangingPunct="1"/>
            <a:r>
              <a:rPr lang="en-AU" altLang="en-US" dirty="0" smtClean="0"/>
              <a:t>Work performance-based travel rewards</a:t>
            </a:r>
          </a:p>
          <a:p>
            <a:pPr lvl="1" eaLnBrk="1" hangingPunct="1"/>
            <a:r>
              <a:rPr lang="en-AU" altLang="en-US" dirty="0" err="1" smtClean="0"/>
              <a:t>Eg</a:t>
            </a:r>
            <a:r>
              <a:rPr lang="en-AU" altLang="en-US" dirty="0" smtClean="0"/>
              <a:t> </a:t>
            </a:r>
            <a:r>
              <a:rPr lang="en-AU" altLang="en-US" sz="1400" dirty="0">
                <a:hlinkClick r:id="rId3"/>
              </a:rPr>
              <a:t>https://www.accumulate.com.au/</a:t>
            </a:r>
            <a:r>
              <a:rPr lang="en-AU" altLang="en-US" sz="1400" dirty="0"/>
              <a:t> </a:t>
            </a:r>
          </a:p>
          <a:p>
            <a:pPr lvl="1" eaLnBrk="1" hangingPunct="1"/>
            <a:r>
              <a:rPr lang="en-AU" altLang="en-US" dirty="0" smtClean="0"/>
              <a:t>Travel is a popular reward</a:t>
            </a:r>
          </a:p>
          <a:p>
            <a:pPr lvl="1"/>
            <a:r>
              <a:rPr lang="en-AU" altLang="en-US" dirty="0"/>
              <a:t>Short, mono destination, itineraries</a:t>
            </a:r>
          </a:p>
          <a:p>
            <a:pPr lvl="1"/>
            <a:r>
              <a:rPr lang="en-AU" altLang="en-US" dirty="0"/>
              <a:t>The best of service</a:t>
            </a:r>
          </a:p>
          <a:p>
            <a:pPr lvl="1" eaLnBrk="1" hangingPunct="1"/>
            <a:r>
              <a:rPr lang="en-AU" altLang="en-US" dirty="0" smtClean="0"/>
              <a:t>Exclusive tailor-made experiences</a:t>
            </a:r>
          </a:p>
          <a:p>
            <a:pPr eaLnBrk="1" hangingPunct="1"/>
            <a:r>
              <a:rPr lang="en-AU" altLang="en-US" dirty="0" smtClean="0"/>
              <a:t>Sometimes including a corporate meeting</a:t>
            </a:r>
          </a:p>
          <a:p>
            <a:pPr eaLnBrk="1" hangingPunct="1"/>
            <a:r>
              <a:rPr lang="en-AU" altLang="en-US" dirty="0" smtClean="0"/>
              <a:t>Sometimes including team building retreats</a:t>
            </a:r>
          </a:p>
          <a:p>
            <a:pPr lvl="1" eaLnBrk="1" hangingPunct="1"/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452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Promoting to the travel trade</a:t>
            </a:r>
            <a:endParaRPr lang="en-AU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Sales calls</a:t>
            </a:r>
          </a:p>
          <a:p>
            <a:r>
              <a:rPr lang="en-AU" dirty="0" smtClean="0"/>
              <a:t>Brochure distribution </a:t>
            </a:r>
            <a:r>
              <a:rPr lang="en-AU" dirty="0" err="1" smtClean="0"/>
              <a:t>eg</a:t>
            </a:r>
            <a:r>
              <a:rPr lang="en-AU" dirty="0" smtClean="0"/>
              <a:t> visitor information office, hotel concierge</a:t>
            </a:r>
          </a:p>
          <a:p>
            <a:r>
              <a:rPr lang="en-AU" dirty="0" smtClean="0"/>
              <a:t>Familiarisations/</a:t>
            </a:r>
            <a:r>
              <a:rPr lang="en-AU" dirty="0" err="1" smtClean="0"/>
              <a:t>educationals</a:t>
            </a:r>
            <a:endParaRPr lang="en-AU" dirty="0" smtClean="0"/>
          </a:p>
          <a:p>
            <a:r>
              <a:rPr lang="en-AU" dirty="0" smtClean="0"/>
              <a:t>Travel trade events</a:t>
            </a:r>
          </a:p>
          <a:p>
            <a:pPr lvl="1"/>
            <a:r>
              <a:rPr lang="en-AU" dirty="0" smtClean="0"/>
              <a:t>Travel expos</a:t>
            </a:r>
          </a:p>
          <a:p>
            <a:pPr lvl="1"/>
            <a:r>
              <a:rPr lang="en-AU" dirty="0" smtClean="0"/>
              <a:t>Travel exchanges</a:t>
            </a:r>
          </a:p>
          <a:p>
            <a:r>
              <a:rPr lang="en-AU" dirty="0" smtClean="0"/>
              <a:t>Horizontal integration </a:t>
            </a:r>
          </a:p>
          <a:p>
            <a:pPr lvl="1"/>
            <a:r>
              <a:rPr lang="en-AU" dirty="0" smtClean="0"/>
              <a:t>Collectives of independent service suppliers</a:t>
            </a:r>
          </a:p>
          <a:p>
            <a:pPr lvl="2"/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84336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Chapter learning aims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enhance your understanding of</a:t>
            </a:r>
            <a:r>
              <a:rPr lang="en-A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lvl="0"/>
            <a:endParaRPr lang="en-AU" dirty="0" smtClean="0"/>
          </a:p>
          <a:p>
            <a:pPr lvl="0"/>
            <a:r>
              <a:rPr lang="en-AU" dirty="0" smtClean="0"/>
              <a:t>tourism </a:t>
            </a:r>
            <a:r>
              <a:rPr lang="en-AU" dirty="0"/>
              <a:t>distribution opportunities and challenges</a:t>
            </a:r>
          </a:p>
          <a:p>
            <a:pPr lvl="0"/>
            <a:r>
              <a:rPr lang="en-AU" dirty="0"/>
              <a:t>commission as a cost of getting a sale through an intermediary</a:t>
            </a:r>
          </a:p>
          <a:p>
            <a:pPr lvl="0"/>
            <a:r>
              <a:rPr lang="en-AU" dirty="0"/>
              <a:t>the range of travel trade intermediaries</a:t>
            </a:r>
          </a:p>
          <a:p>
            <a:pPr marL="0" indent="0">
              <a:lnSpc>
                <a:spcPct val="150000"/>
              </a:lnSpc>
              <a:buNone/>
            </a:pP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29133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Discussion questions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</a:t>
            </a:r>
            <a:r>
              <a:rPr lang="en-GB" dirty="0"/>
              <a:t>is paying commission to an intermediary a positive outcome?</a:t>
            </a:r>
            <a:endParaRPr lang="en-AU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AU" dirty="0"/>
          </a:p>
          <a:p>
            <a:r>
              <a:rPr lang="en-GB" dirty="0" smtClean="0"/>
              <a:t>Describe </a:t>
            </a:r>
            <a:r>
              <a:rPr lang="en-GB" dirty="0"/>
              <a:t>what is meant by the role of the local DMO being an information broker.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r>
              <a:rPr lang="en-AU" dirty="0" smtClean="0"/>
              <a:t>How </a:t>
            </a:r>
            <a:r>
              <a:rPr lang="en-AU" dirty="0"/>
              <a:t>could a small group of local tourism businesses work together to improve their access to travel trade </a:t>
            </a:r>
            <a:r>
              <a:rPr lang="en-AU" dirty="0" smtClean="0"/>
              <a:t>intermediaries?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0049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Key terms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25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b="1" dirty="0"/>
              <a:t>Tourism distribution (place) </a:t>
            </a:r>
            <a:endParaRPr lang="en-AU" dirty="0"/>
          </a:p>
          <a:p>
            <a:r>
              <a:rPr lang="en-AU" dirty="0"/>
              <a:t>The point of sale (</a:t>
            </a:r>
            <a:r>
              <a:rPr lang="en-AU" i="1" dirty="0"/>
              <a:t>place</a:t>
            </a:r>
            <a:r>
              <a:rPr lang="en-AU" dirty="0"/>
              <a:t> is the 4</a:t>
            </a:r>
            <a:r>
              <a:rPr lang="en-AU" baseline="30000" dirty="0"/>
              <a:t>th</a:t>
            </a:r>
            <a:r>
              <a:rPr lang="en-AU" dirty="0"/>
              <a:t> P in the traditional marketing mix) for intangible tourism services, as well as a cost of getting a sale through travel </a:t>
            </a:r>
            <a:r>
              <a:rPr lang="en-AU" dirty="0" smtClean="0"/>
              <a:t>intermediaries</a:t>
            </a:r>
            <a:r>
              <a:rPr lang="en-AU" dirty="0"/>
              <a:t>.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b="1" dirty="0"/>
              <a:t>Travel trade intermediaries</a:t>
            </a:r>
            <a:endParaRPr lang="en-AU" dirty="0"/>
          </a:p>
          <a:p>
            <a:r>
              <a:rPr lang="en-AU" dirty="0"/>
              <a:t>Agents in the distribution chain, in between a business and their target consumers, such as concierge services, visitor information centres, retail and online travel agents, airlines, inbound tour operators, and overseas wholesalers.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b="1" dirty="0"/>
              <a:t>Commission</a:t>
            </a:r>
            <a:endParaRPr lang="en-AU" dirty="0"/>
          </a:p>
          <a:p>
            <a:r>
              <a:rPr lang="en-AU" dirty="0"/>
              <a:t>The cost of getting a sale through an intermediary, on behalf of the business, typically as a percentage of the advertised retail selling price. Commission levels vary between different types of intermediaries, and can include an override payment to secure </a:t>
            </a:r>
            <a:r>
              <a:rPr lang="en-AU" i="1" dirty="0"/>
              <a:t>preferred supplier</a:t>
            </a:r>
            <a:r>
              <a:rPr lang="en-AU" dirty="0"/>
              <a:t> status for the tourism business.</a:t>
            </a:r>
          </a:p>
        </p:txBody>
      </p:sp>
    </p:spTree>
    <p:extLst>
      <p:ext uri="{BB962C8B-B14F-4D97-AF65-F5344CB8AC3E}">
        <p14:creationId xmlns:p14="http://schemas.microsoft.com/office/powerpoint/2010/main" val="325568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Tourism distribution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For intangible </a:t>
            </a:r>
            <a:r>
              <a:rPr lang="en-AU" dirty="0" smtClean="0"/>
              <a:t>services</a:t>
            </a:r>
            <a:r>
              <a:rPr lang="en-AU" dirty="0"/>
              <a:t>, </a:t>
            </a:r>
            <a:r>
              <a:rPr lang="en-AU" i="1" dirty="0"/>
              <a:t>distribution</a:t>
            </a:r>
            <a:r>
              <a:rPr lang="en-AU" dirty="0"/>
              <a:t> represents the point of sale, as well as a cost of getting a sale through travel trade intermediaries. </a:t>
            </a:r>
            <a:endParaRPr lang="en-AU" dirty="0" smtClean="0"/>
          </a:p>
          <a:p>
            <a:r>
              <a:rPr lang="en-AU" dirty="0" smtClean="0"/>
              <a:t>Business pays a </a:t>
            </a:r>
            <a:r>
              <a:rPr lang="en-AU" dirty="0"/>
              <a:t>commission to an intermediary who supplies a </a:t>
            </a:r>
            <a:r>
              <a:rPr lang="en-AU" dirty="0" smtClean="0"/>
              <a:t>customer</a:t>
            </a:r>
          </a:p>
          <a:p>
            <a:pPr lvl="1"/>
            <a:r>
              <a:rPr lang="en-AU" dirty="0" smtClean="0"/>
              <a:t>Commissions impact </a:t>
            </a:r>
            <a:r>
              <a:rPr lang="en-AU" dirty="0"/>
              <a:t>on pricing, competitiveness and profits. </a:t>
            </a:r>
            <a:endParaRPr lang="en-AU" dirty="0" smtClean="0"/>
          </a:p>
          <a:p>
            <a:r>
              <a:rPr lang="en-AU" dirty="0" smtClean="0"/>
              <a:t>Intermediaries provide </a:t>
            </a:r>
            <a:r>
              <a:rPr lang="en-AU" dirty="0"/>
              <a:t>access to consumers, often in markets </a:t>
            </a:r>
            <a:r>
              <a:rPr lang="en-AU" dirty="0" smtClean="0"/>
              <a:t>the business would not </a:t>
            </a:r>
            <a:r>
              <a:rPr lang="en-AU" dirty="0"/>
              <a:t>be able to </a:t>
            </a:r>
            <a:r>
              <a:rPr lang="en-AU" dirty="0" smtClean="0"/>
              <a:t>reach</a:t>
            </a:r>
            <a:r>
              <a:rPr lang="en-AU" dirty="0"/>
              <a:t>. </a:t>
            </a:r>
            <a:endParaRPr lang="en-AU" dirty="0" smtClean="0"/>
          </a:p>
          <a:p>
            <a:r>
              <a:rPr lang="en-AU" dirty="0" smtClean="0"/>
              <a:t>As </a:t>
            </a:r>
            <a:r>
              <a:rPr lang="en-AU" dirty="0"/>
              <a:t>many intermediaries have a powerful influence in travellers’ itineraries, distribution is an important aspect of tourism marketing planning. </a:t>
            </a:r>
          </a:p>
        </p:txBody>
      </p:sp>
    </p:spTree>
    <p:extLst>
      <p:ext uri="{BB962C8B-B14F-4D97-AF65-F5344CB8AC3E}">
        <p14:creationId xmlns:p14="http://schemas.microsoft.com/office/powerpoint/2010/main" val="2011218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Commission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 cost of getting a sale</a:t>
            </a:r>
          </a:p>
          <a:p>
            <a:r>
              <a:rPr lang="en-AU" dirty="0" smtClean="0"/>
              <a:t>Akin to tax…high commission costs are because of high sales levels</a:t>
            </a:r>
          </a:p>
          <a:p>
            <a:r>
              <a:rPr lang="en-AU" dirty="0" smtClean="0"/>
              <a:t>Only paid when a sale is made</a:t>
            </a:r>
          </a:p>
          <a:p>
            <a:r>
              <a:rPr lang="en-AU" dirty="0" smtClean="0"/>
              <a:t>Commission levels vary between different types of intermediaries</a:t>
            </a:r>
          </a:p>
          <a:p>
            <a:pPr lvl="1"/>
            <a:r>
              <a:rPr lang="en-AU" dirty="0" smtClean="0"/>
              <a:t>Typically 10% +</a:t>
            </a:r>
          </a:p>
          <a:p>
            <a:r>
              <a:rPr lang="en-AU" dirty="0" smtClean="0"/>
              <a:t>Be aware of </a:t>
            </a:r>
            <a:r>
              <a:rPr lang="en-AU" i="1" dirty="0" smtClean="0"/>
              <a:t>kickbacks</a:t>
            </a:r>
          </a:p>
          <a:p>
            <a:pPr lvl="1"/>
            <a:r>
              <a:rPr lang="en-AU" dirty="0" smtClean="0"/>
              <a:t>Unethical cash-under-the-table deals where ultimately the traveller is disadvantaged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2522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i="1" dirty="0" smtClean="0"/>
              <a:t>Preferred supplier </a:t>
            </a:r>
            <a:r>
              <a:rPr lang="en-AU" b="1" dirty="0" smtClean="0"/>
              <a:t>agreements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 tiered system of preferred service suppliers</a:t>
            </a:r>
          </a:p>
          <a:p>
            <a:endParaRPr lang="en-AU" dirty="0" smtClean="0"/>
          </a:p>
          <a:p>
            <a:r>
              <a:rPr lang="en-AU" dirty="0" smtClean="0"/>
              <a:t>A preferred supplier </a:t>
            </a:r>
            <a:r>
              <a:rPr lang="en-AU" dirty="0" smtClean="0"/>
              <a:t>is </a:t>
            </a:r>
            <a:r>
              <a:rPr lang="en-AU" dirty="0" smtClean="0"/>
              <a:t>recommended by an agent to their customers first</a:t>
            </a:r>
          </a:p>
          <a:p>
            <a:pPr lvl="1"/>
            <a:r>
              <a:rPr lang="en-AU" dirty="0" err="1" smtClean="0"/>
              <a:t>Eg</a:t>
            </a:r>
            <a:r>
              <a:rPr lang="en-AU" dirty="0" smtClean="0"/>
              <a:t> a travel agent displays brochures of preferred suppliers only</a:t>
            </a:r>
          </a:p>
          <a:p>
            <a:endParaRPr lang="en-AU" dirty="0" smtClean="0"/>
          </a:p>
          <a:p>
            <a:r>
              <a:rPr lang="en-AU" dirty="0" smtClean="0"/>
              <a:t>In return, the service supplier pays a higher level of commission</a:t>
            </a:r>
          </a:p>
          <a:p>
            <a:pPr lvl="1"/>
            <a:r>
              <a:rPr lang="en-AU" dirty="0" smtClean="0"/>
              <a:t>Referred to as an override commission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7552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The power of travel trade intermediaries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In some markets a small number of intermediaries have enormous influence over travellers’ decision making</a:t>
            </a:r>
          </a:p>
          <a:p>
            <a:pPr lvl="1"/>
            <a:r>
              <a:rPr lang="en-AU" dirty="0" err="1" smtClean="0"/>
              <a:t>Eg</a:t>
            </a:r>
            <a:r>
              <a:rPr lang="en-AU" dirty="0" smtClean="0"/>
              <a:t> international outbound packages</a:t>
            </a:r>
          </a:p>
          <a:p>
            <a:endParaRPr lang="en-AU" dirty="0"/>
          </a:p>
          <a:p>
            <a:r>
              <a:rPr lang="en-AU" dirty="0" smtClean="0"/>
              <a:t>Gaining access to these intermediaries is a key aim of many tourism service suppliers</a:t>
            </a:r>
          </a:p>
          <a:p>
            <a:endParaRPr lang="en-AU" dirty="0"/>
          </a:p>
          <a:p>
            <a:r>
              <a:rPr lang="en-AU" dirty="0" smtClean="0"/>
              <a:t>Securing a contract with leading intermediaries can be a source of competitive advantage</a:t>
            </a:r>
          </a:p>
          <a:p>
            <a:pPr lvl="1"/>
            <a:r>
              <a:rPr lang="en-AU" dirty="0" smtClean="0"/>
              <a:t>At a cost, of course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79010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Range of travel trade intermediaries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160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AU" dirty="0"/>
              <a:t>Visitor information centres (VIC)</a:t>
            </a:r>
          </a:p>
          <a:p>
            <a:pPr lvl="0"/>
            <a:r>
              <a:rPr lang="en-AU" dirty="0"/>
              <a:t>Concierge services</a:t>
            </a:r>
          </a:p>
          <a:p>
            <a:pPr lvl="0"/>
            <a:r>
              <a:rPr lang="en-AU" dirty="0"/>
              <a:t>DMOs as information brokers and Convention &amp; Visitors Bureaus (CVB)</a:t>
            </a:r>
          </a:p>
          <a:p>
            <a:pPr lvl="0"/>
            <a:r>
              <a:rPr lang="en-AU" dirty="0"/>
              <a:t>Retail travel agents</a:t>
            </a:r>
          </a:p>
          <a:p>
            <a:pPr lvl="0"/>
            <a:r>
              <a:rPr lang="en-AU" dirty="0"/>
              <a:t>Corporate travel offices</a:t>
            </a:r>
          </a:p>
          <a:p>
            <a:pPr lvl="0"/>
            <a:r>
              <a:rPr lang="en-AU" dirty="0"/>
              <a:t>Online travel agents (OTA)</a:t>
            </a:r>
          </a:p>
          <a:p>
            <a:pPr lvl="0"/>
            <a:r>
              <a:rPr lang="en-AU" dirty="0"/>
              <a:t>Online daily deal sites</a:t>
            </a:r>
          </a:p>
          <a:p>
            <a:pPr lvl="0"/>
            <a:r>
              <a:rPr lang="en-AU" dirty="0"/>
              <a:t>General sales agents (GSA)</a:t>
            </a:r>
          </a:p>
          <a:p>
            <a:pPr lvl="0"/>
            <a:r>
              <a:rPr lang="en-AU" dirty="0"/>
              <a:t>Inbound tour operators (ITO or IBO)</a:t>
            </a:r>
          </a:p>
          <a:p>
            <a:pPr lvl="0"/>
            <a:r>
              <a:rPr lang="en-AU" dirty="0"/>
              <a:t>Tour wholesalers</a:t>
            </a:r>
          </a:p>
          <a:p>
            <a:pPr lvl="0"/>
            <a:r>
              <a:rPr lang="en-AU" dirty="0"/>
              <a:t>Professional conference organisers (PCO)</a:t>
            </a:r>
          </a:p>
          <a:p>
            <a:pPr lvl="0"/>
            <a:r>
              <a:rPr lang="en-AU" dirty="0"/>
              <a:t>Incentive travel planners</a:t>
            </a:r>
          </a:p>
          <a:p>
            <a:pPr lvl="0"/>
            <a:r>
              <a:rPr lang="en-AU" dirty="0"/>
              <a:t>Airlines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99622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AU" altLang="en-US" sz="4000" b="1" dirty="0"/>
              <a:t>Visitor information network (VIN) offices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AU" altLang="en-US" smtClean="0"/>
              <a:t>Local information offices</a:t>
            </a:r>
          </a:p>
          <a:p>
            <a:pPr lvl="1" eaLnBrk="1" hangingPunct="1"/>
            <a:r>
              <a:rPr lang="en-AU" altLang="en-US" smtClean="0"/>
              <a:t>Funded by local government and/or industry</a:t>
            </a:r>
          </a:p>
          <a:p>
            <a:pPr lvl="1" eaLnBrk="1" hangingPunct="1"/>
            <a:r>
              <a:rPr lang="en-AU" altLang="en-US" smtClean="0"/>
              <a:t>Rarely profitable due to level of information provision</a:t>
            </a:r>
          </a:p>
          <a:p>
            <a:pPr lvl="1" eaLnBrk="1" hangingPunct="1"/>
            <a:r>
              <a:rPr lang="en-AU" altLang="en-US" smtClean="0"/>
              <a:t>Over reliant on commissions</a:t>
            </a:r>
          </a:p>
          <a:p>
            <a:pPr eaLnBrk="1" hangingPunct="1"/>
            <a:endParaRPr lang="en-AU" altLang="en-US" smtClean="0"/>
          </a:p>
          <a:p>
            <a:pPr eaLnBrk="1" hangingPunct="1"/>
            <a:r>
              <a:rPr lang="en-AU" altLang="en-US" smtClean="0"/>
              <a:t>Legislation in different countries prohibits selling other forms of travel other than local sights and domestic travel. </a:t>
            </a:r>
          </a:p>
          <a:p>
            <a:pPr lvl="1" eaLnBrk="1" hangingPunct="1"/>
            <a:r>
              <a:rPr lang="en-AU" altLang="en-US" smtClean="0"/>
              <a:t>Many run by volunteers</a:t>
            </a:r>
          </a:p>
          <a:p>
            <a:pPr eaLnBrk="1" hangingPunct="1"/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00113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1013</Words>
  <Application>Microsoft Office PowerPoint</Application>
  <PresentationFormat>Widescreen</PresentationFormat>
  <Paragraphs>173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Tourism Marketing for small businesses</vt:lpstr>
      <vt:lpstr>Chapter learning aims</vt:lpstr>
      <vt:lpstr>Key terms</vt:lpstr>
      <vt:lpstr>Tourism distribution</vt:lpstr>
      <vt:lpstr>Commission</vt:lpstr>
      <vt:lpstr>Preferred supplier agreements</vt:lpstr>
      <vt:lpstr>The power of travel trade intermediaries</vt:lpstr>
      <vt:lpstr>Range of travel trade intermediaries</vt:lpstr>
      <vt:lpstr>Visitor information network (VIN) offices</vt:lpstr>
      <vt:lpstr>Concierge services</vt:lpstr>
      <vt:lpstr>DMOs as information brokers</vt:lpstr>
      <vt:lpstr>Retail travel agents</vt:lpstr>
      <vt:lpstr>General Sales agents (GSA)</vt:lpstr>
      <vt:lpstr>Tour wholesalers</vt:lpstr>
      <vt:lpstr>Inbound tour operators (ITO)</vt:lpstr>
      <vt:lpstr>Advantages in working with ITOs</vt:lpstr>
      <vt:lpstr>Professional Conference organisers (PCO)</vt:lpstr>
      <vt:lpstr>Incentive travel planners</vt:lpstr>
      <vt:lpstr>Promoting to the travel trade</vt:lpstr>
      <vt:lpstr>Discussion questions</vt:lpstr>
    </vt:vector>
  </TitlesOfParts>
  <Company>Queensland University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Pike</dc:creator>
  <cp:lastModifiedBy>Steven Pike</cp:lastModifiedBy>
  <cp:revision>14</cp:revision>
  <dcterms:created xsi:type="dcterms:W3CDTF">2017-12-15T04:28:46Z</dcterms:created>
  <dcterms:modified xsi:type="dcterms:W3CDTF">2018-01-02T04:11:34Z</dcterms:modified>
</cp:coreProperties>
</file>